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30"/>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300" r:id="rId17"/>
    <p:sldId id="286" r:id="rId18"/>
    <p:sldId id="289" r:id="rId19"/>
    <p:sldId id="287" r:id="rId20"/>
    <p:sldId id="290" r:id="rId21"/>
    <p:sldId id="293" r:id="rId22"/>
    <p:sldId id="299" r:id="rId23"/>
    <p:sldId id="298" r:id="rId24"/>
    <p:sldId id="294" r:id="rId25"/>
    <p:sldId id="295" r:id="rId26"/>
    <p:sldId id="292" r:id="rId27"/>
    <p:sldId id="291" r:id="rId28"/>
    <p:sldId id="288" r:id="rId29"/>
  </p:sldIdLst>
  <p:sldSz cx="9906000" cy="6858000" type="A4"/>
  <p:notesSz cx="6858000" cy="9144000"/>
  <p:embeddedFontLst>
    <p:embeddedFont>
      <p:font typeface="Calibri" panose="020F0502020204030204" pitchFamily="34" charset="0"/>
      <p:regular r:id="rId31"/>
      <p:bold r:id="rId32"/>
      <p:italic r:id="rId33"/>
      <p:boldItalic r:id="rId34"/>
    </p:embeddedFont>
    <p:embeddedFont>
      <p:font typeface="HG丸ｺﾞｼｯｸM-PRO" panose="020F0600000000000000" pitchFamily="50" charset="-128"/>
      <p:regular r:id="rId35"/>
    </p:embeddedFont>
    <p:embeddedFont>
      <p:font typeface="Meiryo UI" panose="020B0604030504040204" pitchFamily="50" charset="-128"/>
      <p:regular r:id="rId36"/>
      <p:bold r:id="rId37"/>
      <p:italic r:id="rId38"/>
      <p:boldItalic r:id="rId39"/>
    </p:embeddedFont>
    <p:embeddedFont>
      <p:font typeface="Roboto" panose="020B0600070205080204" charset="0"/>
      <p:regular r:id="rId40"/>
      <p:bold r:id="rId41"/>
      <p:italic r:id="rId42"/>
      <p:boldItalic r:id="rId43"/>
    </p:embeddedFont>
    <p:embeddedFont>
      <p:font typeface="Roboto Condensed" panose="020B060007020508020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panose="020B0502040204020203" pitchFamily="34" charset="0"/>
      <p:regular r:id="rId48"/>
      <p:bold r:id="rId49"/>
      <p:italic r:id="rId50"/>
      <p:boldItalic r:id="rId51"/>
    </p:embeddedFont>
    <p:embeddedFont>
      <p:font typeface="Segoe UI Symbol" panose="020B0502040204020203" pitchFamily="34" charset="0"/>
      <p:regular r:id="rId52"/>
    </p:embeddedFont>
    <p:embeddedFont>
      <p:font typeface="Tahoma" panose="020B0604030504040204" pitchFamily="34" charset="0"/>
      <p:regular r:id="rId53"/>
      <p:bold r:id="rId54"/>
    </p:embeddedFont>
    <p:embeddedFont>
      <p:font typeface="メイリオ" panose="020B0604030504040204" pitchFamily="50" charset="-128"/>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414" y="114"/>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487;&#12473;&#12463;&#12488;&#12483;&#12503;\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Sheet1!$B$4:$B$16</c:f>
              <c:numCache>
                <c:formatCode>0_);[Red]\(0\)</c:formatCode>
                <c:ptCount val="13"/>
                <c:pt idx="0">
                  <c:v>6</c:v>
                </c:pt>
                <c:pt idx="1">
                  <c:v>7</c:v>
                </c:pt>
                <c:pt idx="2">
                  <c:v>16</c:v>
                </c:pt>
                <c:pt idx="3">
                  <c:v>44</c:v>
                </c:pt>
                <c:pt idx="4">
                  <c:v>51</c:v>
                </c:pt>
                <c:pt idx="5">
                  <c:v>57</c:v>
                </c:pt>
                <c:pt idx="6">
                  <c:v>61</c:v>
                </c:pt>
                <c:pt idx="7">
                  <c:v>65</c:v>
                </c:pt>
                <c:pt idx="8">
                  <c:v>68</c:v>
                </c:pt>
                <c:pt idx="9">
                  <c:v>74</c:v>
                </c:pt>
                <c:pt idx="10">
                  <c:v>78</c:v>
                </c:pt>
                <c:pt idx="11">
                  <c:v>83</c:v>
                </c:pt>
                <c:pt idx="12">
                  <c:v>87</c:v>
                </c:pt>
              </c:numCache>
            </c:numRef>
          </c:xVal>
          <c:yVal>
            <c:numRef>
              <c:f>Sheet1!$C$4:$C$16</c:f>
              <c:numCache>
                <c:formatCode>General</c:formatCode>
                <c:ptCount val="13"/>
                <c:pt idx="0">
                  <c:v>14</c:v>
                </c:pt>
                <c:pt idx="1">
                  <c:v>22</c:v>
                </c:pt>
                <c:pt idx="2">
                  <c:v>34</c:v>
                </c:pt>
                <c:pt idx="3">
                  <c:v>75</c:v>
                </c:pt>
                <c:pt idx="4">
                  <c:v>90</c:v>
                </c:pt>
                <c:pt idx="5">
                  <c:v>98</c:v>
                </c:pt>
                <c:pt idx="6">
                  <c:v>109</c:v>
                </c:pt>
                <c:pt idx="7">
                  <c:v>129</c:v>
                </c:pt>
                <c:pt idx="8">
                  <c:v>134</c:v>
                </c:pt>
                <c:pt idx="9">
                  <c:v>142</c:v>
                </c:pt>
                <c:pt idx="10">
                  <c:v>154</c:v>
                </c:pt>
                <c:pt idx="11">
                  <c:v>159</c:v>
                </c:pt>
                <c:pt idx="12">
                  <c:v>166</c:v>
                </c:pt>
              </c:numCache>
            </c:numRef>
          </c:yVal>
          <c:smooth val="0"/>
          <c:extLst>
            <c:ext xmlns:c16="http://schemas.microsoft.com/office/drawing/2014/chart" uri="{C3380CC4-5D6E-409C-BE32-E72D297353CC}">
              <c16:uniqueId val="{00000001-4AD1-41B5-BB53-B2D826A4263E}"/>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5458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20</a:t>
            </a:fld>
            <a:endParaRPr kumimoji="1" lang="ja-JP" altLang="en-US"/>
          </a:p>
        </p:txBody>
      </p:sp>
    </p:spTree>
    <p:extLst>
      <p:ext uri="{BB962C8B-B14F-4D97-AF65-F5344CB8AC3E}">
        <p14:creationId xmlns:p14="http://schemas.microsoft.com/office/powerpoint/2010/main" val="129193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2019/9/9</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9</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5134739" cy="369332"/>
          </a:xfrm>
          <a:prstGeom prst="rect">
            <a:avLst/>
          </a:prstGeom>
          <a:noFill/>
        </p:spPr>
        <p:txBody>
          <a:bodyPr wrap="none" rtlCol="0">
            <a:spAutoFit/>
          </a:bodyPr>
          <a:lstStyle/>
          <a:p>
            <a:r>
              <a:rPr kumimoji="1" lang="en-US" altLang="ja-JP" sz="1800" dirty="0"/>
              <a:t>Governing Board 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7" name="グラフ 6">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486458301"/>
              </p:ext>
            </p:extLst>
          </p:nvPr>
        </p:nvGraphicFramePr>
        <p:xfrm>
          <a:off x="1373981" y="1340768"/>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1524000"/>
            <a:ext cx="2422458" cy="338554"/>
          </a:xfrm>
          <a:prstGeom prst="rect">
            <a:avLst/>
          </a:prstGeom>
          <a:noFill/>
        </p:spPr>
        <p:txBody>
          <a:bodyPr wrap="none" rtlCol="0">
            <a:spAutoFit/>
          </a:bodyPr>
          <a:lstStyle/>
          <a:p>
            <a:r>
              <a:rPr kumimoji="1" lang="en-US" altLang="ja-JP" sz="1600" dirty="0">
                <a:latin typeface="+mn-ea"/>
                <a:ea typeface="+mn-ea"/>
              </a:rPr>
              <a:t>8</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166</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12" name="テキスト ボックス 11">
            <a:extLst>
              <a:ext uri="{FF2B5EF4-FFF2-40B4-BE49-F238E27FC236}">
                <a16:creationId xmlns:a16="http://schemas.microsoft.com/office/drawing/2014/main" id="{63DDCD3A-9151-4360-974C-771C49590388}"/>
              </a:ext>
            </a:extLst>
          </p:cNvPr>
          <p:cNvSpPr txBox="1"/>
          <p:nvPr/>
        </p:nvSpPr>
        <p:spPr>
          <a:xfrm>
            <a:off x="236476" y="1844824"/>
            <a:ext cx="9433047" cy="4641304"/>
          </a:xfrm>
          <a:prstGeom prst="rect">
            <a:avLst/>
          </a:prstGeom>
          <a:noFill/>
        </p:spPr>
        <p:txBody>
          <a:bodyPr wrap="none" numCol="3" spcCol="180000" rtlCol="0">
            <a:noAutofit/>
          </a:bodyPr>
          <a:lstStyle/>
          <a:p>
            <a:r>
              <a:rPr kumimoji="1" lang="en-US" altLang="ja-JP" sz="1200" dirty="0" err="1"/>
              <a:t>DeNA</a:t>
            </a:r>
            <a:endParaRPr kumimoji="1" lang="en-US" altLang="ja-JP" sz="1200" dirty="0"/>
          </a:p>
          <a:p>
            <a:r>
              <a:rPr kumimoji="1" lang="en-US" altLang="ja-JP" sz="1200" dirty="0"/>
              <a:t>FOSSA</a:t>
            </a:r>
          </a:p>
          <a:p>
            <a:r>
              <a:rPr kumimoji="1" lang="en-US" altLang="ja-JP" sz="1200" dirty="0"/>
              <a:t>KDDI</a:t>
            </a:r>
          </a:p>
          <a:p>
            <a:r>
              <a:rPr kumimoji="1" lang="en-US" altLang="ja-JP" sz="1200" dirty="0" err="1"/>
              <a:t>Linaro</a:t>
            </a:r>
            <a:endParaRPr kumimoji="1" lang="en-US" altLang="ja-JP" sz="1200" dirty="0"/>
          </a:p>
          <a:p>
            <a:r>
              <a:rPr kumimoji="1" lang="en-US" altLang="ja-JP" sz="1200" dirty="0"/>
              <a:t>Linux Foundation</a:t>
            </a:r>
          </a:p>
          <a:p>
            <a:r>
              <a:rPr kumimoji="1" lang="en-US" altLang="ja-JP" sz="1200" dirty="0"/>
              <a:t>NEC</a:t>
            </a:r>
          </a:p>
          <a:p>
            <a:r>
              <a:rPr kumimoji="1" lang="en-US" altLang="ja-JP" sz="1200" dirty="0"/>
              <a:t>NEC</a:t>
            </a:r>
            <a:r>
              <a:rPr kumimoji="1" lang="ja-JP" altLang="en-US" sz="1200" dirty="0"/>
              <a:t>ソリューションイノベータ</a:t>
            </a:r>
          </a:p>
          <a:p>
            <a:r>
              <a:rPr kumimoji="1" lang="en-US" altLang="ja-JP" sz="1200" dirty="0"/>
              <a:t>NTT</a:t>
            </a:r>
            <a:r>
              <a:rPr kumimoji="1" lang="ja-JP" altLang="en-US" sz="1200" dirty="0"/>
              <a:t>コムウェア</a:t>
            </a:r>
          </a:p>
          <a:p>
            <a:r>
              <a:rPr kumimoji="1" lang="en-US" altLang="ja-JP" sz="1200" dirty="0"/>
              <a:t>NTT</a:t>
            </a:r>
            <a:r>
              <a:rPr kumimoji="1" lang="ja-JP" altLang="en-US" sz="1200" dirty="0"/>
              <a:t>データ</a:t>
            </a:r>
            <a:r>
              <a:rPr kumimoji="1" lang="en-US" altLang="ja-JP" sz="1200" dirty="0"/>
              <a:t>MSE</a:t>
            </a:r>
          </a:p>
          <a:p>
            <a:r>
              <a:rPr kumimoji="1" lang="en-US" altLang="ja-JP" sz="1200" dirty="0" err="1"/>
              <a:t>OptiNet</a:t>
            </a:r>
            <a:endParaRPr kumimoji="1" lang="en-US" altLang="ja-JP" sz="1200" dirty="0"/>
          </a:p>
          <a:p>
            <a:r>
              <a:rPr kumimoji="1" lang="ja-JP" altLang="en-US" sz="1200" dirty="0"/>
              <a:t>Ｓｋｙ株式会社</a:t>
            </a:r>
          </a:p>
          <a:p>
            <a:r>
              <a:rPr kumimoji="1" lang="en-US" altLang="ja-JP" sz="1200" dirty="0"/>
              <a:t>Synopsys</a:t>
            </a:r>
          </a:p>
          <a:p>
            <a:r>
              <a:rPr kumimoji="1" lang="en-US" altLang="ja-JP" sz="1200" dirty="0"/>
              <a:t>TOA</a:t>
            </a:r>
          </a:p>
          <a:p>
            <a:r>
              <a:rPr kumimoji="1" lang="en-US" altLang="ja-JP" sz="1200" dirty="0"/>
              <a:t>TUV-SUD Japan</a:t>
            </a:r>
          </a:p>
          <a:p>
            <a:r>
              <a:rPr kumimoji="1" lang="en-US" altLang="ja-JP" sz="1200" dirty="0"/>
              <a:t>Wipro Limited</a:t>
            </a:r>
          </a:p>
          <a:p>
            <a:r>
              <a:rPr kumimoji="1" lang="ja-JP" altLang="en-US" sz="1200" dirty="0"/>
              <a:t>アイシン・エィ・ダブリュ</a:t>
            </a:r>
          </a:p>
          <a:p>
            <a:r>
              <a:rPr kumimoji="1" lang="ja-JP" altLang="en-US" sz="1200" dirty="0"/>
              <a:t>アイシン精機</a:t>
            </a:r>
          </a:p>
          <a:p>
            <a:r>
              <a:rPr kumimoji="1" lang="ja-JP" altLang="en-US" sz="1200" dirty="0"/>
              <a:t>アズビル株式会社</a:t>
            </a:r>
          </a:p>
          <a:p>
            <a:r>
              <a:rPr kumimoji="1" lang="ja-JP" altLang="en-US" sz="1200" dirty="0"/>
              <a:t>アルパイン</a:t>
            </a:r>
          </a:p>
          <a:p>
            <a:r>
              <a:rPr kumimoji="1" lang="ja-JP" altLang="en-US" sz="1200" dirty="0"/>
              <a:t>大阪エヌデーエス</a:t>
            </a:r>
          </a:p>
          <a:p>
            <a:r>
              <a:rPr kumimoji="1" lang="ja-JP" altLang="en-US" sz="1200" dirty="0"/>
              <a:t>オージス総研</a:t>
            </a:r>
          </a:p>
          <a:p>
            <a:r>
              <a:rPr kumimoji="1" lang="ja-JP" altLang="en-US" sz="1200" dirty="0"/>
              <a:t>オリンパス</a:t>
            </a:r>
          </a:p>
          <a:p>
            <a:r>
              <a:rPr kumimoji="1" lang="ja-JP" altLang="en-US" sz="1200" dirty="0"/>
              <a:t>カプコン</a:t>
            </a:r>
          </a:p>
          <a:p>
            <a:r>
              <a:rPr kumimoji="1" lang="ja-JP" altLang="en-US" sz="1200" dirty="0"/>
              <a:t>キヤノン</a:t>
            </a:r>
          </a:p>
          <a:p>
            <a:r>
              <a:rPr kumimoji="1" lang="ja-JP" altLang="en-US" sz="1200" dirty="0"/>
              <a:t>クボタ</a:t>
            </a:r>
          </a:p>
          <a:p>
            <a:r>
              <a:rPr kumimoji="1" lang="ja-JP" altLang="en-US" sz="1200" dirty="0"/>
              <a:t>グレープシステム</a:t>
            </a:r>
          </a:p>
          <a:p>
            <a:r>
              <a:rPr kumimoji="1" lang="ja-JP" altLang="en-US" sz="1200" dirty="0"/>
              <a:t>グローリー株式会社</a:t>
            </a:r>
          </a:p>
          <a:p>
            <a:r>
              <a:rPr kumimoji="1" lang="ja-JP" altLang="en-US" sz="1200" dirty="0"/>
              <a:t>個人参加</a:t>
            </a:r>
          </a:p>
          <a:p>
            <a:r>
              <a:rPr kumimoji="1" lang="ja-JP" altLang="en-US" sz="1200" dirty="0"/>
              <a:t>サイオス</a:t>
            </a:r>
          </a:p>
          <a:p>
            <a:r>
              <a:rPr kumimoji="1" lang="ja-JP" altLang="en-US" sz="1200" dirty="0"/>
              <a:t>サイバートラスト</a:t>
            </a:r>
          </a:p>
          <a:p>
            <a:r>
              <a:rPr kumimoji="1" lang="ja-JP" altLang="en-US" sz="1200" dirty="0"/>
              <a:t>サイボウズ</a:t>
            </a:r>
          </a:p>
          <a:p>
            <a:r>
              <a:rPr kumimoji="1" lang="ja-JP" altLang="en-US" sz="1200" dirty="0"/>
              <a:t>住友電工</a:t>
            </a:r>
          </a:p>
          <a:p>
            <a:r>
              <a:rPr kumimoji="1" lang="ja-JP" altLang="en-US" sz="1200" dirty="0"/>
              <a:t>ソシオネクスト</a:t>
            </a:r>
          </a:p>
          <a:p>
            <a:r>
              <a:rPr kumimoji="1" lang="ja-JP" altLang="en-US" sz="1200" dirty="0"/>
              <a:t>ソニー</a:t>
            </a:r>
          </a:p>
          <a:p>
            <a:r>
              <a:rPr kumimoji="1" lang="ja-JP" altLang="en-US" sz="1200" dirty="0"/>
              <a:t>ダイキン</a:t>
            </a:r>
          </a:p>
          <a:p>
            <a:r>
              <a:rPr kumimoji="1" lang="ja-JP" altLang="en-US" sz="1200" dirty="0"/>
              <a:t>ダイハツ</a:t>
            </a:r>
          </a:p>
          <a:p>
            <a:r>
              <a:rPr kumimoji="1" lang="ja-JP" altLang="en-US" sz="1200" dirty="0"/>
              <a:t>テクマトリックス株式会社</a:t>
            </a:r>
          </a:p>
          <a:p>
            <a:r>
              <a:rPr kumimoji="1" lang="ja-JP" altLang="en-US" sz="1200" dirty="0"/>
              <a:t>デュプロ精工</a:t>
            </a:r>
          </a:p>
          <a:p>
            <a:r>
              <a:rPr kumimoji="1" lang="ja-JP" altLang="en-US" sz="1200" dirty="0"/>
              <a:t>デンソー</a:t>
            </a:r>
          </a:p>
          <a:p>
            <a:r>
              <a:rPr kumimoji="1" lang="ja-JP" altLang="en-US" sz="1200" dirty="0"/>
              <a:t>デンソーテン</a:t>
            </a:r>
          </a:p>
          <a:p>
            <a:r>
              <a:rPr kumimoji="1" lang="ja-JP" altLang="en-US" sz="1200" dirty="0"/>
              <a:t>東芝</a:t>
            </a:r>
          </a:p>
          <a:p>
            <a:r>
              <a:rPr kumimoji="1" lang="ja-JP" altLang="en-US" sz="1200" dirty="0"/>
              <a:t>東芝デジタルソリューションズ </a:t>
            </a:r>
          </a:p>
          <a:p>
            <a:r>
              <a:rPr kumimoji="1" lang="ja-JP" altLang="en-US" sz="1200" dirty="0"/>
              <a:t>トヨタコネクティッド</a:t>
            </a:r>
          </a:p>
          <a:p>
            <a:r>
              <a:rPr kumimoji="1" lang="ja-JP" altLang="en-US" sz="1200" dirty="0"/>
              <a:t>トヨタ自動車</a:t>
            </a:r>
          </a:p>
          <a:p>
            <a:r>
              <a:rPr kumimoji="1" lang="ja-JP" altLang="en-US" sz="1200" dirty="0"/>
              <a:t>豊田合成</a:t>
            </a:r>
          </a:p>
          <a:p>
            <a:r>
              <a:rPr kumimoji="1" lang="ja-JP" altLang="en-US" sz="1200" dirty="0"/>
              <a:t>豊田自動織機</a:t>
            </a:r>
          </a:p>
          <a:p>
            <a:r>
              <a:rPr kumimoji="1" lang="ja-JP" altLang="en-US" sz="1200" dirty="0"/>
              <a:t>トラスト・ネクストソリューションズ</a:t>
            </a:r>
          </a:p>
          <a:p>
            <a:r>
              <a:rPr kumimoji="1" lang="ja-JP" altLang="en-US" sz="1200" dirty="0"/>
              <a:t>パイオニア</a:t>
            </a:r>
          </a:p>
          <a:p>
            <a:r>
              <a:rPr kumimoji="1" lang="ja-JP" altLang="en-US" sz="1200" dirty="0"/>
              <a:t>パトライト</a:t>
            </a:r>
          </a:p>
          <a:p>
            <a:r>
              <a:rPr kumimoji="1" lang="ja-JP" altLang="en-US" sz="1200" dirty="0"/>
              <a:t>パナソニック</a:t>
            </a:r>
          </a:p>
          <a:p>
            <a:r>
              <a:rPr kumimoji="1" lang="ja-JP" altLang="en-US" sz="1200" dirty="0"/>
              <a:t>日立製作所</a:t>
            </a:r>
          </a:p>
          <a:p>
            <a:r>
              <a:rPr kumimoji="1" lang="ja-JP" altLang="en-US" sz="1200" dirty="0"/>
              <a:t>日立ソリューションズ</a:t>
            </a:r>
          </a:p>
          <a:p>
            <a:r>
              <a:rPr kumimoji="1" lang="ja-JP" altLang="en-US" sz="1200" dirty="0"/>
              <a:t>富士ソフト</a:t>
            </a:r>
          </a:p>
          <a:p>
            <a:r>
              <a:rPr kumimoji="1" lang="ja-JP" altLang="en-US" sz="1200" dirty="0"/>
              <a:t>富士通</a:t>
            </a:r>
          </a:p>
          <a:p>
            <a:r>
              <a:rPr kumimoji="1" lang="ja-JP" altLang="en-US" sz="1200" dirty="0"/>
              <a:t>富士通コンピュータテクノロジーズ</a:t>
            </a:r>
          </a:p>
          <a:p>
            <a:r>
              <a:rPr kumimoji="1" lang="ja-JP" altLang="en-US" sz="1200" dirty="0"/>
              <a:t>富士フィルム</a:t>
            </a:r>
          </a:p>
          <a:p>
            <a:r>
              <a:rPr kumimoji="1" lang="ja-JP" altLang="en-US" sz="1200" dirty="0"/>
              <a:t>古河電工</a:t>
            </a:r>
          </a:p>
          <a:p>
            <a:r>
              <a:rPr kumimoji="1" lang="ja-JP" altLang="en-US" sz="1200" dirty="0"/>
              <a:t>ベリサーブ</a:t>
            </a:r>
          </a:p>
          <a:p>
            <a:r>
              <a:rPr kumimoji="1" lang="ja-JP" altLang="en-US" sz="1200" dirty="0"/>
              <a:t>本田技研工業</a:t>
            </a:r>
          </a:p>
          <a:p>
            <a:r>
              <a:rPr kumimoji="1" lang="ja-JP" altLang="en-US" sz="1200" dirty="0"/>
              <a:t>マイクロチップ・テクノロジー・ジャパン</a:t>
            </a:r>
          </a:p>
          <a:p>
            <a:r>
              <a:rPr kumimoji="1" lang="ja-JP" altLang="en-US" sz="1200" dirty="0"/>
              <a:t>マクニカ</a:t>
            </a:r>
          </a:p>
          <a:p>
            <a:r>
              <a:rPr kumimoji="1" lang="ja-JP" altLang="en-US" sz="1200" dirty="0"/>
              <a:t>ミックウェア</a:t>
            </a:r>
          </a:p>
          <a:p>
            <a:r>
              <a:rPr kumimoji="1" lang="ja-JP" altLang="en-US" sz="1200" dirty="0"/>
              <a:t>三菱電機</a:t>
            </a:r>
          </a:p>
          <a:p>
            <a:r>
              <a:rPr kumimoji="1" lang="ja-JP" altLang="en-US" sz="1200" dirty="0"/>
              <a:t>村田製作所</a:t>
            </a:r>
          </a:p>
          <a:p>
            <a:r>
              <a:rPr kumimoji="1" lang="ja-JP" altLang="en-US" sz="1200" dirty="0"/>
              <a:t>メルカリ</a:t>
            </a:r>
          </a:p>
          <a:p>
            <a:r>
              <a:rPr kumimoji="1" lang="ja-JP" altLang="en-US" sz="1200" dirty="0"/>
              <a:t>モリタホールディングス</a:t>
            </a:r>
          </a:p>
          <a:p>
            <a:r>
              <a:rPr kumimoji="1" lang="ja-JP" altLang="en-US" sz="1200" dirty="0"/>
              <a:t>ヤフー株式会社</a:t>
            </a:r>
          </a:p>
          <a:p>
            <a:r>
              <a:rPr kumimoji="1" lang="ja-JP" altLang="en-US" sz="1200" dirty="0"/>
              <a:t>ユニチャーム</a:t>
            </a:r>
          </a:p>
          <a:p>
            <a:r>
              <a:rPr kumimoji="1" lang="ja-JP" altLang="en-US" sz="1200" dirty="0"/>
              <a:t>リコー</a:t>
            </a:r>
          </a:p>
          <a:p>
            <a:r>
              <a:rPr kumimoji="1" lang="ja-JP" altLang="en-US" sz="1200" dirty="0"/>
              <a:t>ルネサスエレクトロニクス</a:t>
            </a:r>
            <a:endParaRPr kumimoji="1" lang="en-US" altLang="ja-JP" sz="1200" dirty="0"/>
          </a:p>
          <a:p>
            <a:endParaRPr kumimoji="1" lang="en-US" altLang="ja-JP" sz="1200" dirty="0"/>
          </a:p>
          <a:p>
            <a:r>
              <a:rPr kumimoji="1" lang="en-US" altLang="ja-JP" sz="1200" dirty="0"/>
              <a:t>(</a:t>
            </a:r>
            <a:r>
              <a:rPr kumimoji="1" lang="ja-JP" altLang="en-US" sz="1200" dirty="0"/>
              <a:t>計</a:t>
            </a:r>
            <a:r>
              <a:rPr kumimoji="1" lang="en-US" altLang="ja-JP" sz="1200" dirty="0"/>
              <a:t>70</a:t>
            </a:r>
            <a:r>
              <a:rPr kumimoji="1" lang="ja-JP" altLang="en-US" sz="1200" dirty="0"/>
              <a:t>組織</a:t>
            </a:r>
            <a:r>
              <a:rPr kumimoji="1" lang="en-US" altLang="ja-JP" sz="1200" dirty="0"/>
              <a:t>)</a:t>
            </a:r>
            <a:endParaRPr kumimoji="1" lang="ja-JP" altLang="en-US" sz="1200" dirty="0"/>
          </a:p>
        </p:txBody>
      </p:sp>
      <p:sp>
        <p:nvSpPr>
          <p:cNvPr id="13" name="テキスト ボックス 12">
            <a:extLst>
              <a:ext uri="{FF2B5EF4-FFF2-40B4-BE49-F238E27FC236}">
                <a16:creationId xmlns:a16="http://schemas.microsoft.com/office/drawing/2014/main" id="{DDE33755-438C-409A-89DC-48CCA8A67715}"/>
              </a:ext>
            </a:extLst>
          </p:cNvPr>
          <p:cNvSpPr txBox="1"/>
          <p:nvPr/>
        </p:nvSpPr>
        <p:spPr>
          <a:xfrm>
            <a:off x="241600" y="1376634"/>
            <a:ext cx="4807726" cy="400110"/>
          </a:xfrm>
          <a:prstGeom prst="rect">
            <a:avLst/>
          </a:prstGeom>
          <a:noFill/>
        </p:spPr>
        <p:txBody>
          <a:bodyPr wrap="none" rtlCol="0">
            <a:spAutoFit/>
          </a:bodyPr>
          <a:lstStyle/>
          <a:p>
            <a:r>
              <a:rPr kumimoji="1" lang="ja-JP" altLang="en-US" sz="2000" dirty="0">
                <a:latin typeface="+mn-ea"/>
                <a:ea typeface="+mn-ea"/>
              </a:rPr>
              <a:t>メーリングリスト参加組織（順不同・敬称略）</a:t>
            </a:r>
          </a:p>
        </p:txBody>
      </p:sp>
    </p:spTree>
    <p:extLst>
      <p:ext uri="{BB962C8B-B14F-4D97-AF65-F5344CB8AC3E}">
        <p14:creationId xmlns:p14="http://schemas.microsoft.com/office/powerpoint/2010/main" val="17507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8504" y="551206"/>
            <a:ext cx="8229600" cy="716541"/>
          </a:xfrm>
          <a:noFill/>
          <a:ln>
            <a:noFill/>
          </a:ln>
        </p:spPr>
        <p:txBody>
          <a:bodyPr>
            <a:normAutofit/>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FAQ</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作成</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コンテンツ プレースホルダー 2"/>
          <p:cNvSpPr>
            <a:spLocks noGrp="1"/>
          </p:cNvSpPr>
          <p:nvPr>
            <p:ph idx="1"/>
          </p:nvPr>
        </p:nvSpPr>
        <p:spPr>
          <a:xfrm>
            <a:off x="632520" y="1288652"/>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25</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近日、公開予定（</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通常はネット上（</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）で検討し、公開前に</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オフ会で内容を確認</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4294967295"/>
          </p:nvPr>
        </p:nvSpPr>
        <p:spPr>
          <a:xfrm>
            <a:off x="3505200" y="6520259"/>
            <a:ext cx="2895600" cy="365125"/>
          </a:xfrm>
          <a:prstGeom prst="rect">
            <a:avLst/>
          </a:prstGeom>
        </p:spPr>
        <p:txBody>
          <a:bodyPr/>
          <a:lstStyle/>
          <a:p>
            <a:r>
              <a:rPr kumimoji="1" lang="en-US" altLang="ja-JP"/>
              <a:t>CC0-1.0</a:t>
            </a:r>
            <a:r>
              <a:rPr kumimoji="1" lang="ja-JP" altLang="en-US"/>
              <a:t>（パブリックドメイン）</a:t>
            </a:r>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1426676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450166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高負荷にならないように、最低限の情報として定義する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t>SPDX</a:t>
            </a:r>
            <a:r>
              <a:rPr lang="ja-JP" altLang="en-US" sz="1800" dirty="0"/>
              <a:t>コミュニティとの連携が進展 </a:t>
            </a:r>
            <a:r>
              <a:rPr lang="en-US" altLang="ja-JP" sz="1800" dirty="0"/>
              <a:t>:  SPDX Lite</a:t>
            </a:r>
            <a:r>
              <a:rPr lang="ja-JP" altLang="en-US" sz="1800" dirty="0"/>
              <a:t>定義、ガイドライン議論</a:t>
            </a: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853971" y="2703493"/>
            <a:ext cx="6416514" cy="3650141"/>
            <a:chOff x="684136" y="2090831"/>
            <a:chExt cx="7471159" cy="4250093"/>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1670228" y="4180080"/>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1755883" y="4532713"/>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1858224" y="4885348"/>
              <a:ext cx="1107959"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Supplier</a:t>
              </a:r>
              <a:endParaRPr kumimoji="1" lang="ja-JP" altLang="en-US"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2" y="2344861"/>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19"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2"/>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7"/>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684136" y="2090831"/>
              <a:ext cx="1415165" cy="286691"/>
            </a:xfrm>
            <a:prstGeom prst="rect">
              <a:avLst/>
            </a:prstGeom>
            <a:solidFill>
              <a:schemeClr val="bg1"/>
            </a:solidFill>
          </p:spPr>
          <p:txBody>
            <a:bodyPr wrap="none" rtlCol="0">
              <a:spAutoFit/>
            </a:bodyPr>
            <a:lstStyle/>
            <a:p>
              <a:r>
                <a:rPr kumimoji="1" lang="en-US" altLang="ja-JP" sz="1000" dirty="0"/>
                <a:t>SPDX Community</a:t>
              </a:r>
              <a:endParaRPr kumimoji="1" lang="ja-JP" altLang="en-US" sz="1000" dirty="0"/>
            </a:p>
          </p:txBody>
        </p:sp>
      </p:grpSp>
      <p:sp>
        <p:nvSpPr>
          <p:cNvPr id="59" name="吹き出し: 四角形 58">
            <a:extLst>
              <a:ext uri="{FF2B5EF4-FFF2-40B4-BE49-F238E27FC236}">
                <a16:creationId xmlns:a16="http://schemas.microsoft.com/office/drawing/2014/main" id="{19A7AF7F-F41A-4310-9D33-A73DDBE923B8}"/>
              </a:ext>
            </a:extLst>
          </p:cNvPr>
          <p:cNvSpPr/>
          <p:nvPr/>
        </p:nvSpPr>
        <p:spPr>
          <a:xfrm>
            <a:off x="614430" y="4764352"/>
            <a:ext cx="2665162" cy="1775913"/>
          </a:xfrm>
          <a:prstGeom prst="wedgeRectCallout">
            <a:avLst>
              <a:gd name="adj1" fmla="val 83380"/>
              <a:gd name="adj2" fmla="val -8595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初版レビュー中、目次案を</a:t>
            </a:r>
            <a:r>
              <a:rPr kumimoji="1" lang="en-US" altLang="ja-JP" dirty="0">
                <a:solidFill>
                  <a:schemeClr val="tx1"/>
                </a:solidFill>
              </a:rPr>
              <a:t>SPDX Community</a:t>
            </a:r>
            <a:r>
              <a:rPr kumimoji="1" lang="ja-JP" altLang="en-US" dirty="0">
                <a:solidFill>
                  <a:schemeClr val="tx1"/>
                </a:solidFill>
              </a:rPr>
              <a:t>に提示</a:t>
            </a:r>
          </a:p>
        </p:txBody>
      </p:sp>
      <p:sp>
        <p:nvSpPr>
          <p:cNvPr id="60" name="吹き出し: 四角形 59">
            <a:extLst>
              <a:ext uri="{FF2B5EF4-FFF2-40B4-BE49-F238E27FC236}">
                <a16:creationId xmlns:a16="http://schemas.microsoft.com/office/drawing/2014/main" id="{D1B1A220-4719-4FDA-B4EC-2B728177C51A}"/>
              </a:ext>
            </a:extLst>
          </p:cNvPr>
          <p:cNvSpPr/>
          <p:nvPr/>
        </p:nvSpPr>
        <p:spPr>
          <a:xfrm>
            <a:off x="485617" y="2752992"/>
            <a:ext cx="2355591" cy="1896989"/>
          </a:xfrm>
          <a:prstGeom prst="wedgeRectCallout">
            <a:avLst>
              <a:gd name="adj1" fmla="val 116744"/>
              <a:gd name="adj2" fmla="val 1638"/>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r>
              <a:rPr kumimoji="1" lang="en-US" altLang="ja-JP" dirty="0">
                <a:solidFill>
                  <a:schemeClr val="tx1"/>
                </a:solidFill>
              </a:rPr>
              <a:t>SPDX</a:t>
            </a:r>
            <a:r>
              <a:rPr kumimoji="1" lang="ja-JP" altLang="en-US" dirty="0">
                <a:solidFill>
                  <a:schemeClr val="tx1"/>
                </a:solidFill>
              </a:rPr>
              <a:t>定義への組み入れを実現</a:t>
            </a: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Tree>
    <p:extLst>
      <p:ext uri="{BB962C8B-B14F-4D97-AF65-F5344CB8AC3E}">
        <p14:creationId xmlns:p14="http://schemas.microsoft.com/office/powerpoint/2010/main" val="24070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19</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28</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1628</Words>
  <Application>Microsoft Office PowerPoint</Application>
  <PresentationFormat>A4 210 x 297 mm</PresentationFormat>
  <Paragraphs>421</Paragraphs>
  <Slides>28</Slides>
  <Notes>23</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28</vt:i4>
      </vt:variant>
    </vt:vector>
  </HeadingPairs>
  <TitlesOfParts>
    <vt:vector size="42" baseType="lpstr">
      <vt:lpstr>メイリオ</vt:lpstr>
      <vt:lpstr>Roboto</vt:lpstr>
      <vt:lpstr>segoe ui</vt:lpstr>
      <vt:lpstr>HG丸ｺﾞｼｯｸM-PRO</vt:lpstr>
      <vt:lpstr>Roboto Condensed</vt:lpstr>
      <vt:lpstr>segoe ui</vt:lpstr>
      <vt:lpstr>Tahoma</vt:lpstr>
      <vt:lpstr>Arial</vt:lpstr>
      <vt:lpstr>Segoe UI Symbol</vt:lpstr>
      <vt:lpstr>Wingdings</vt:lpstr>
      <vt:lpstr>Meiryo UI</vt:lpstr>
      <vt:lpstr>ＭＳ Ｐゴシック</vt:lpstr>
      <vt:lpstr>Calibri</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2019-09-09T05:11:39Z</dcterms:modified>
  <cp:category/>
</cp:coreProperties>
</file>